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Override2.xml" ContentType="application/vnd.openxmlformats-officedocument.themeOverr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256" r:id="rId2"/>
    <p:sldId id="274" r:id="rId3"/>
    <p:sldId id="277" r:id="rId4"/>
    <p:sldId id="275" r:id="rId5"/>
    <p:sldId id="276" r:id="rId6"/>
    <p:sldId id="278" r:id="rId7"/>
    <p:sldId id="279" r:id="rId8"/>
    <p:sldId id="261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0000"/>
    <a:srgbClr val="FFB50B"/>
    <a:srgbClr val="CE6900"/>
    <a:srgbClr val="EA9600"/>
    <a:srgbClr val="F49F00"/>
    <a:srgbClr val="A20000"/>
    <a:srgbClr val="9E0000"/>
    <a:srgbClr val="C7450B"/>
    <a:srgbClr val="E24E0C"/>
    <a:srgbClr val="DC61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6182" autoAdjust="0"/>
  </p:normalViewPr>
  <p:slideViewPr>
    <p:cSldViewPr snapToGrid="0">
      <p:cViewPr>
        <p:scale>
          <a:sx n="80" d="100"/>
          <a:sy n="80" d="100"/>
        </p:scale>
        <p:origin x="773" y="12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g>
</file>

<file path=ppt/media/image1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手动输入 1">
            <a:extLst>
              <a:ext uri="{FF2B5EF4-FFF2-40B4-BE49-F238E27FC236}">
                <a16:creationId xmlns:a16="http://schemas.microsoft.com/office/drawing/2014/main" id="{DA4C3F17-AD25-4A52-90DA-AFE018265081}"/>
              </a:ext>
            </a:extLst>
          </p:cNvPr>
          <p:cNvSpPr/>
          <p:nvPr userDrawn="1"/>
        </p:nvSpPr>
        <p:spPr>
          <a:xfrm rot="5400000">
            <a:off x="-545472" y="545473"/>
            <a:ext cx="6857998" cy="5767057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40B3939D-CB71-4D2E-9365-0B32855E73E7}"/>
              </a:ext>
            </a:extLst>
          </p:cNvPr>
          <p:cNvSpPr>
            <a:spLocks/>
          </p:cNvSpPr>
          <p:nvPr userDrawn="1"/>
        </p:nvSpPr>
        <p:spPr bwMode="auto">
          <a:xfrm>
            <a:off x="10318" y="-2268"/>
            <a:ext cx="12195175" cy="6860268"/>
          </a:xfrm>
          <a:custGeom>
            <a:avLst/>
            <a:gdLst>
              <a:gd name="T0" fmla="*/ 2906 w 7682"/>
              <a:gd name="T1" fmla="*/ 0 h 4314"/>
              <a:gd name="T2" fmla="*/ 3630 w 7682"/>
              <a:gd name="T3" fmla="*/ 4314 h 4314"/>
              <a:gd name="T4" fmla="*/ 0 w 7682"/>
              <a:gd name="T5" fmla="*/ 4314 h 4314"/>
              <a:gd name="T6" fmla="*/ 0 w 7682"/>
              <a:gd name="T7" fmla="*/ 0 h 4314"/>
              <a:gd name="T8" fmla="*/ 0 w 7682"/>
              <a:gd name="T9" fmla="*/ 0 h 4314"/>
              <a:gd name="T10" fmla="*/ 0 w 7682"/>
              <a:gd name="T11" fmla="*/ 4314 h 4314"/>
              <a:gd name="T12" fmla="*/ 7682 w 7682"/>
              <a:gd name="T13" fmla="*/ 4314 h 4314"/>
              <a:gd name="T14" fmla="*/ 7682 w 7682"/>
              <a:gd name="T15" fmla="*/ 0 h 4314"/>
              <a:gd name="T16" fmla="*/ 2906 w 7682"/>
              <a:gd name="T17" fmla="*/ 0 h 4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82" h="4314">
                <a:moveTo>
                  <a:pt x="2906" y="0"/>
                </a:moveTo>
                <a:lnTo>
                  <a:pt x="3630" y="4314"/>
                </a:lnTo>
                <a:lnTo>
                  <a:pt x="0" y="4314"/>
                </a:lnTo>
                <a:lnTo>
                  <a:pt x="0" y="0"/>
                </a:lnTo>
                <a:lnTo>
                  <a:pt x="0" y="0"/>
                </a:lnTo>
                <a:lnTo>
                  <a:pt x="0" y="4314"/>
                </a:lnTo>
                <a:lnTo>
                  <a:pt x="7682" y="4314"/>
                </a:lnTo>
                <a:lnTo>
                  <a:pt x="7682" y="0"/>
                </a:lnTo>
                <a:lnTo>
                  <a:pt x="2906" y="0"/>
                </a:lnTo>
                <a:close/>
              </a:path>
            </a:pathLst>
          </a:custGeom>
          <a:blipFill>
            <a:blip r:embed="rId2"/>
            <a:stretch>
              <a:fillRect t="-83" b="-83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5_1">
            <a:extLst>
              <a:ext uri="{FF2B5EF4-FFF2-40B4-BE49-F238E27FC236}">
                <a16:creationId xmlns:a16="http://schemas.microsoft.com/office/drawing/2014/main" id="{47EC44DA-6474-43DD-82AB-636B5CBAB828}"/>
              </a:ext>
            </a:extLst>
          </p:cNvPr>
          <p:cNvSpPr>
            <a:spLocks/>
          </p:cNvSpPr>
          <p:nvPr userDrawn="1"/>
        </p:nvSpPr>
        <p:spPr bwMode="auto">
          <a:xfrm>
            <a:off x="-94592" y="-2268"/>
            <a:ext cx="12300086" cy="6857999"/>
          </a:xfrm>
          <a:custGeom>
            <a:avLst/>
            <a:gdLst>
              <a:gd name="T0" fmla="*/ 2906 w 7682"/>
              <a:gd name="T1" fmla="*/ 0 h 4314"/>
              <a:gd name="T2" fmla="*/ 3630 w 7682"/>
              <a:gd name="T3" fmla="*/ 4314 h 4314"/>
              <a:gd name="T4" fmla="*/ 0 w 7682"/>
              <a:gd name="T5" fmla="*/ 4314 h 4314"/>
              <a:gd name="T6" fmla="*/ 0 w 7682"/>
              <a:gd name="T7" fmla="*/ 0 h 4314"/>
              <a:gd name="T8" fmla="*/ 0 w 7682"/>
              <a:gd name="T9" fmla="*/ 0 h 4314"/>
              <a:gd name="T10" fmla="*/ 0 w 7682"/>
              <a:gd name="T11" fmla="*/ 4314 h 4314"/>
              <a:gd name="T12" fmla="*/ 7682 w 7682"/>
              <a:gd name="T13" fmla="*/ 4314 h 4314"/>
              <a:gd name="T14" fmla="*/ 7682 w 7682"/>
              <a:gd name="T15" fmla="*/ 0 h 4314"/>
              <a:gd name="T16" fmla="*/ 2906 w 7682"/>
              <a:gd name="T17" fmla="*/ 0 h 4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82" h="4314">
                <a:moveTo>
                  <a:pt x="2906" y="0"/>
                </a:moveTo>
                <a:lnTo>
                  <a:pt x="3630" y="4314"/>
                </a:lnTo>
                <a:lnTo>
                  <a:pt x="0" y="4314"/>
                </a:lnTo>
                <a:lnTo>
                  <a:pt x="0" y="0"/>
                </a:lnTo>
                <a:lnTo>
                  <a:pt x="0" y="0"/>
                </a:lnTo>
                <a:lnTo>
                  <a:pt x="0" y="4314"/>
                </a:lnTo>
                <a:lnTo>
                  <a:pt x="7682" y="4314"/>
                </a:lnTo>
                <a:lnTo>
                  <a:pt x="7682" y="0"/>
                </a:lnTo>
                <a:lnTo>
                  <a:pt x="2906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平行四边形 2">
            <a:extLst>
              <a:ext uri="{FF2B5EF4-FFF2-40B4-BE49-F238E27FC236}">
                <a16:creationId xmlns:a16="http://schemas.microsoft.com/office/drawing/2014/main" id="{9B0A3FB9-4D80-41F6-AD41-25D39F46EEDD}"/>
              </a:ext>
            </a:extLst>
          </p:cNvPr>
          <p:cNvSpPr/>
          <p:nvPr userDrawn="1"/>
        </p:nvSpPr>
        <p:spPr>
          <a:xfrm flipH="1">
            <a:off x="4599160" y="0"/>
            <a:ext cx="1394234" cy="6860268"/>
          </a:xfrm>
          <a:prstGeom prst="parallelogram">
            <a:avLst>
              <a:gd name="adj" fmla="val 833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85006" y="1828891"/>
            <a:ext cx="10821988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85006" y="1130300"/>
            <a:ext cx="10821988" cy="698591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85006" y="5544733"/>
            <a:ext cx="1084580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85006" y="5841004"/>
            <a:ext cx="1084580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2018/11/30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3523848" y="1130300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3524964" y="2025650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98E54795-D687-4029-AD53-76C59F581F65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5448" y="-2268"/>
            <a:ext cx="12195175" cy="6860268"/>
          </a:xfrm>
          <a:custGeom>
            <a:avLst/>
            <a:gdLst>
              <a:gd name="T0" fmla="*/ 2906 w 7682"/>
              <a:gd name="T1" fmla="*/ 0 h 4314"/>
              <a:gd name="T2" fmla="*/ 3630 w 7682"/>
              <a:gd name="T3" fmla="*/ 4314 h 4314"/>
              <a:gd name="T4" fmla="*/ 0 w 7682"/>
              <a:gd name="T5" fmla="*/ 4314 h 4314"/>
              <a:gd name="T6" fmla="*/ 0 w 7682"/>
              <a:gd name="T7" fmla="*/ 0 h 4314"/>
              <a:gd name="T8" fmla="*/ 0 w 7682"/>
              <a:gd name="T9" fmla="*/ 0 h 4314"/>
              <a:gd name="T10" fmla="*/ 0 w 7682"/>
              <a:gd name="T11" fmla="*/ 4314 h 4314"/>
              <a:gd name="T12" fmla="*/ 7682 w 7682"/>
              <a:gd name="T13" fmla="*/ 4314 h 4314"/>
              <a:gd name="T14" fmla="*/ 7682 w 7682"/>
              <a:gd name="T15" fmla="*/ 0 h 4314"/>
              <a:gd name="T16" fmla="*/ 2906 w 7682"/>
              <a:gd name="T17" fmla="*/ 0 h 4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82" h="4314">
                <a:moveTo>
                  <a:pt x="2906" y="0"/>
                </a:moveTo>
                <a:lnTo>
                  <a:pt x="3630" y="4314"/>
                </a:lnTo>
                <a:lnTo>
                  <a:pt x="0" y="4314"/>
                </a:lnTo>
                <a:lnTo>
                  <a:pt x="0" y="0"/>
                </a:lnTo>
                <a:lnTo>
                  <a:pt x="0" y="0"/>
                </a:lnTo>
                <a:lnTo>
                  <a:pt x="0" y="4314"/>
                </a:lnTo>
                <a:lnTo>
                  <a:pt x="7682" y="4314"/>
                </a:lnTo>
                <a:lnTo>
                  <a:pt x="7682" y="0"/>
                </a:lnTo>
                <a:lnTo>
                  <a:pt x="2906" y="0"/>
                </a:lnTo>
                <a:close/>
              </a:path>
            </a:pathLst>
          </a:custGeom>
          <a:blipFill>
            <a:blip r:embed="rId2"/>
            <a:stretch>
              <a:fillRect t="-83" b="-83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流程图: 手动输入 6">
            <a:extLst>
              <a:ext uri="{FF2B5EF4-FFF2-40B4-BE49-F238E27FC236}">
                <a16:creationId xmlns:a16="http://schemas.microsoft.com/office/drawing/2014/main" id="{518E49B0-5657-4910-A656-1E22DFA72B27}"/>
              </a:ext>
            </a:extLst>
          </p:cNvPr>
          <p:cNvSpPr/>
          <p:nvPr userDrawn="1"/>
        </p:nvSpPr>
        <p:spPr>
          <a:xfrm rot="16200000" flipH="1">
            <a:off x="5885683" y="550488"/>
            <a:ext cx="6872567" cy="5767057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72F7E580-1442-4AD3-919C-52CFAEF74D99}"/>
              </a:ext>
            </a:extLst>
          </p:cNvPr>
          <p:cNvSpPr/>
          <p:nvPr userDrawn="1"/>
        </p:nvSpPr>
        <p:spPr>
          <a:xfrm>
            <a:off x="6201957" y="12301"/>
            <a:ext cx="1394234" cy="6860268"/>
          </a:xfrm>
          <a:prstGeom prst="parallelogram">
            <a:avLst>
              <a:gd name="adj" fmla="val 833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5_1">
            <a:extLst>
              <a:ext uri="{FF2B5EF4-FFF2-40B4-BE49-F238E27FC236}">
                <a16:creationId xmlns:a16="http://schemas.microsoft.com/office/drawing/2014/main" id="{ABFC7CD9-83AC-4E13-BBEA-C75C93A8380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5448" y="6151"/>
            <a:ext cx="12300086" cy="6857999"/>
          </a:xfrm>
          <a:custGeom>
            <a:avLst/>
            <a:gdLst>
              <a:gd name="T0" fmla="*/ 2906 w 7682"/>
              <a:gd name="T1" fmla="*/ 0 h 4314"/>
              <a:gd name="T2" fmla="*/ 3630 w 7682"/>
              <a:gd name="T3" fmla="*/ 4314 h 4314"/>
              <a:gd name="T4" fmla="*/ 0 w 7682"/>
              <a:gd name="T5" fmla="*/ 4314 h 4314"/>
              <a:gd name="T6" fmla="*/ 0 w 7682"/>
              <a:gd name="T7" fmla="*/ 0 h 4314"/>
              <a:gd name="T8" fmla="*/ 0 w 7682"/>
              <a:gd name="T9" fmla="*/ 0 h 4314"/>
              <a:gd name="T10" fmla="*/ 0 w 7682"/>
              <a:gd name="T11" fmla="*/ 4314 h 4314"/>
              <a:gd name="T12" fmla="*/ 7682 w 7682"/>
              <a:gd name="T13" fmla="*/ 4314 h 4314"/>
              <a:gd name="T14" fmla="*/ 7682 w 7682"/>
              <a:gd name="T15" fmla="*/ 0 h 4314"/>
              <a:gd name="T16" fmla="*/ 2906 w 7682"/>
              <a:gd name="T17" fmla="*/ 0 h 4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82" h="4314">
                <a:moveTo>
                  <a:pt x="2906" y="0"/>
                </a:moveTo>
                <a:lnTo>
                  <a:pt x="3630" y="4314"/>
                </a:lnTo>
                <a:lnTo>
                  <a:pt x="0" y="4314"/>
                </a:lnTo>
                <a:lnTo>
                  <a:pt x="0" y="0"/>
                </a:lnTo>
                <a:lnTo>
                  <a:pt x="0" y="0"/>
                </a:lnTo>
                <a:lnTo>
                  <a:pt x="0" y="4314"/>
                </a:lnTo>
                <a:lnTo>
                  <a:pt x="7682" y="4314"/>
                </a:lnTo>
                <a:lnTo>
                  <a:pt x="7682" y="0"/>
                </a:lnTo>
                <a:lnTo>
                  <a:pt x="2906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1135063"/>
            <a:ext cx="10845798" cy="1621509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73100" y="3441299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5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3145028"/>
            <a:ext cx="10845798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2018/11/30</a:t>
            </a:fld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9" r:id="rId2"/>
    <p:sldLayoutId id="2147483651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2.emf"/><Relationship Id="rId2" Type="http://schemas.openxmlformats.org/officeDocument/2006/relationships/vmlDrawing" Target="../drawings/vmlDrawing1.vml"/><Relationship Id="rId1" Type="http://schemas.openxmlformats.org/officeDocument/2006/relationships/themeOverride" Target="../theme/themeOverride1.xml"/><Relationship Id="rId6" Type="http://schemas.openxmlformats.org/officeDocument/2006/relationships/oleObject" Target="../embeddings/oleObject1.bin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2.emf"/><Relationship Id="rId2" Type="http://schemas.openxmlformats.org/officeDocument/2006/relationships/vmlDrawing" Target="../drawings/vmlDrawing2.vml"/><Relationship Id="rId1" Type="http://schemas.openxmlformats.org/officeDocument/2006/relationships/themeOverride" Target="../theme/themeOverride2.xml"/><Relationship Id="rId6" Type="http://schemas.openxmlformats.org/officeDocument/2006/relationships/oleObject" Target="../embeddings/oleObject2.bin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5840861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669925" y="3763716"/>
            <a:ext cx="6140779" cy="698591"/>
          </a:xfrm>
        </p:spPr>
        <p:txBody>
          <a:bodyPr>
            <a:noAutofit/>
          </a:bodyPr>
          <a:lstStyle/>
          <a:p>
            <a:r>
              <a:rPr lang="zh-CN" altLang="en-US" sz="5400" dirty="0">
                <a:solidFill>
                  <a:schemeClr val="bg1"/>
                </a:solidFill>
              </a:rPr>
              <a:t>滨江</a:t>
            </a:r>
            <a:r>
              <a:rPr lang="en-US" altLang="zh-CN" sz="5400" dirty="0">
                <a:solidFill>
                  <a:schemeClr val="bg1"/>
                </a:solidFill>
              </a:rPr>
              <a:t>·</a:t>
            </a:r>
            <a:r>
              <a:rPr lang="zh-CN" altLang="en-US" sz="5400" dirty="0">
                <a:solidFill>
                  <a:schemeClr val="bg1"/>
                </a:solidFill>
              </a:rPr>
              <a:t>江南名府</a:t>
            </a:r>
            <a:br>
              <a:rPr lang="en-US" altLang="zh-CN" sz="5400" dirty="0">
                <a:solidFill>
                  <a:schemeClr val="bg1"/>
                </a:solidFill>
              </a:rPr>
            </a:br>
            <a:br>
              <a:rPr lang="en-US" altLang="zh-CN" sz="5400" dirty="0">
                <a:solidFill>
                  <a:schemeClr val="bg1"/>
                </a:solidFill>
              </a:rPr>
            </a:br>
            <a:r>
              <a:rPr lang="zh-CN" altLang="en-US" sz="5400" dirty="0">
                <a:solidFill>
                  <a:schemeClr val="bg1"/>
                </a:solidFill>
              </a:rPr>
              <a:t>业主诉求沟通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669925" y="5841004"/>
            <a:ext cx="8326711" cy="296271"/>
          </a:xfrm>
        </p:spPr>
        <p:txBody>
          <a:bodyPr/>
          <a:lstStyle/>
          <a:p>
            <a:pPr algn="l"/>
            <a:r>
              <a:rPr lang="en-US" altLang="zh-CN" i="1" spc="600" dirty="0">
                <a:solidFill>
                  <a:schemeClr val="bg1"/>
                </a:solidFill>
              </a:rPr>
              <a:t>2018</a:t>
            </a:r>
            <a:r>
              <a:rPr lang="zh-CN" altLang="en-US" i="1" spc="600" dirty="0">
                <a:solidFill>
                  <a:schemeClr val="bg1"/>
                </a:solidFill>
              </a:rPr>
              <a:t>年</a:t>
            </a:r>
            <a:r>
              <a:rPr lang="en-US" altLang="zh-CN" i="1" spc="600" dirty="0">
                <a:solidFill>
                  <a:schemeClr val="bg1"/>
                </a:solidFill>
              </a:rPr>
              <a:t>12</a:t>
            </a:r>
            <a:r>
              <a:rPr lang="zh-CN" altLang="en-US" i="1" spc="600" dirty="0">
                <a:solidFill>
                  <a:schemeClr val="bg1"/>
                </a:solidFill>
              </a:rPr>
              <a:t>月</a:t>
            </a:r>
            <a:endParaRPr lang="en-US" altLang="zh-CN" i="1" spc="600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7CF0E5A4-38B4-4AA2-82BA-D3EAED969667}"/>
              </a:ext>
            </a:extLst>
          </p:cNvPr>
          <p:cNvGrpSpPr/>
          <p:nvPr/>
        </p:nvGrpSpPr>
        <p:grpSpPr>
          <a:xfrm>
            <a:off x="9980205" y="375530"/>
            <a:ext cx="1538695" cy="913600"/>
            <a:chOff x="880821" y="1531872"/>
            <a:chExt cx="2509480" cy="149000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86E4F71-3279-43B4-969B-076AC174B077}"/>
                </a:ext>
              </a:extLst>
            </p:cNvPr>
            <p:cNvSpPr/>
            <p:nvPr/>
          </p:nvSpPr>
          <p:spPr bwMode="auto">
            <a:xfrm>
              <a:off x="880821" y="1531872"/>
              <a:ext cx="2509480" cy="1490004"/>
            </a:xfrm>
            <a:prstGeom prst="rect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4AF9FCF9-F5B4-4591-9C55-C7B8CC7CFB8D}"/>
                </a:ext>
              </a:extLst>
            </p:cNvPr>
            <p:cNvGrpSpPr/>
            <p:nvPr/>
          </p:nvGrpSpPr>
          <p:grpSpPr>
            <a:xfrm>
              <a:off x="1054756" y="1671250"/>
              <a:ext cx="2161608" cy="1211245"/>
              <a:chOff x="922942" y="1427516"/>
              <a:chExt cx="2161608" cy="1211245"/>
            </a:xfrm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83390205-25D1-489A-A923-25083EE5DD4D}"/>
                  </a:ext>
                </a:extLst>
              </p:cNvPr>
              <p:cNvSpPr txBox="1"/>
              <p:nvPr/>
            </p:nvSpPr>
            <p:spPr>
              <a:xfrm>
                <a:off x="922942" y="2168860"/>
                <a:ext cx="2161608" cy="469901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sz="16600" dirty="0">
                    <a:solidFill>
                      <a:schemeClr val="bg1"/>
                    </a:solidFill>
                  </a:rPr>
                  <a:t>DEC</a:t>
                </a:r>
                <a:endParaRPr lang="zh-CN" altLang="en-US" sz="16600" dirty="0">
                  <a:solidFill>
                    <a:schemeClr val="bg1"/>
                  </a:solidFill>
                  <a:latin typeface="+mn-lt"/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6F64060D-6613-400E-AAF9-18DB5295591C}"/>
                  </a:ext>
                </a:extLst>
              </p:cNvPr>
              <p:cNvSpPr txBox="1"/>
              <p:nvPr/>
            </p:nvSpPr>
            <p:spPr>
              <a:xfrm>
                <a:off x="926965" y="1427516"/>
                <a:ext cx="2157585" cy="67118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sz="9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2018</a:t>
                </a:r>
                <a:endParaRPr lang="zh-CN" altLang="en-US" sz="9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C6B37-049E-4716-9469-180405042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前情：一纸通知，引起疑惑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580343D-A643-49B8-9055-28973F2D8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AEE2C3-F09A-4186-9055-1F1650E47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4" y="1247776"/>
            <a:ext cx="3050552" cy="436244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224D54F-355B-4CDC-A268-240CE5971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4787" y="1247776"/>
            <a:ext cx="3152485" cy="436244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E7F5A4F-0370-4F15-8E81-BFA5E00F6033}"/>
              </a:ext>
            </a:extLst>
          </p:cNvPr>
          <p:cNvSpPr txBox="1"/>
          <p:nvPr/>
        </p:nvSpPr>
        <p:spPr>
          <a:xfrm>
            <a:off x="7461583" y="1323975"/>
            <a:ext cx="4058904" cy="4428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A40000"/>
                </a:solidFill>
              </a:rPr>
              <a:t>问题一：信息不透明</a:t>
            </a:r>
            <a:endParaRPr lang="en-US" altLang="zh-CN" b="1" dirty="0">
              <a:solidFill>
                <a:srgbClr val="A4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/>
              <a:t>不告知业主加装包的品牌、材质，且价格高昂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A40000"/>
                </a:solidFill>
              </a:rPr>
              <a:t>问题二：新风不见了</a:t>
            </a:r>
            <a:endParaRPr lang="en-US" altLang="zh-CN" b="1" dirty="0">
              <a:solidFill>
                <a:srgbClr val="A4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/>
              <a:t>之前说新风系统和加装包在一起，如今合同在哪里？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A40000"/>
                </a:solidFill>
              </a:rPr>
              <a:t>问题三：接口预留问题</a:t>
            </a:r>
            <a:endParaRPr lang="en-US" altLang="zh-CN" b="1" dirty="0">
              <a:solidFill>
                <a:srgbClr val="A4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/>
              <a:t>因电动窗帘等价格过高，自己装的话会预留电源等接口么？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29588B-963D-45C2-92BB-B479FC1589B5}"/>
              </a:ext>
            </a:extLst>
          </p:cNvPr>
          <p:cNvSpPr txBox="1"/>
          <p:nvPr/>
        </p:nvSpPr>
        <p:spPr>
          <a:xfrm>
            <a:off x="1482417" y="2238375"/>
            <a:ext cx="549381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800" dirty="0">
                <a:solidFill>
                  <a:srgbClr val="A40000"/>
                </a:solidFill>
              </a:rPr>
              <a:t>？？？</a:t>
            </a:r>
          </a:p>
        </p:txBody>
      </p:sp>
    </p:spTree>
    <p:extLst>
      <p:ext uri="{BB962C8B-B14F-4D97-AF65-F5344CB8AC3E}">
        <p14:creationId xmlns:p14="http://schemas.microsoft.com/office/powerpoint/2010/main" val="1491914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530337-33F5-4AD8-81B0-1A0CBBDC8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前情：</a:t>
            </a:r>
            <a:r>
              <a:rPr lang="en-US" altLang="zh-CN" dirty="0"/>
              <a:t>1/9</a:t>
            </a:r>
            <a:r>
              <a:rPr lang="zh-CN" altLang="en-US" dirty="0"/>
              <a:t>幢业主被加配的新风吸引而来，但合同迟迟不见踪影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39DBBB0-6826-4FA6-A8CC-3688F698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F35F98C-2E79-47CB-943F-0CABBF4903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25" y="1445711"/>
            <a:ext cx="2461248" cy="437774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1A0137F-1321-4693-BE15-7449E0FB6A1C}"/>
              </a:ext>
            </a:extLst>
          </p:cNvPr>
          <p:cNvSpPr txBox="1"/>
          <p:nvPr/>
        </p:nvSpPr>
        <p:spPr>
          <a:xfrm>
            <a:off x="4119563" y="1445711"/>
            <a:ext cx="6719887" cy="1308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A40000"/>
                </a:solidFill>
              </a:rPr>
              <a:t>“我们承诺有新风系统，但不打算写入合同。具体的品牌型号规格也还不知道。”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94AFE7B-F625-47EE-8CC6-B49D389E0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312" y="3105616"/>
            <a:ext cx="2466975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65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6DCA34-2DB4-4C90-8479-FC849A9E5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江南名府业主作为百万级别商品消费者，应享有知情权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EFF7A96-2464-49FE-B285-3E55090CB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6CA60C1-6021-4248-B1B8-2D5260132830}"/>
              </a:ext>
            </a:extLst>
          </p:cNvPr>
          <p:cNvSpPr txBox="1"/>
          <p:nvPr/>
        </p:nvSpPr>
        <p:spPr>
          <a:xfrm>
            <a:off x="669924" y="1362075"/>
            <a:ext cx="10850563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          我们要求开发商提供：</a:t>
            </a:r>
            <a:endParaRPr lang="en-US" altLang="zh-CN" sz="2000" b="1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2DB9306-2405-4EA3-8404-330C3BC4C868}"/>
              </a:ext>
            </a:extLst>
          </p:cNvPr>
          <p:cNvCxnSpPr/>
          <p:nvPr/>
        </p:nvCxnSpPr>
        <p:spPr>
          <a:xfrm>
            <a:off x="755650" y="1990725"/>
            <a:ext cx="83915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2690B3C-DB49-497D-8509-780D333F9C8A}"/>
              </a:ext>
            </a:extLst>
          </p:cNvPr>
          <p:cNvSpPr txBox="1"/>
          <p:nvPr/>
        </p:nvSpPr>
        <p:spPr>
          <a:xfrm>
            <a:off x="1533524" y="2120265"/>
            <a:ext cx="8943976" cy="2222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rgbClr val="A40000"/>
                </a:solidFill>
              </a:rPr>
              <a:t>项目工程进度</a:t>
            </a:r>
            <a:r>
              <a:rPr lang="zh-CN" altLang="en-US" dirty="0"/>
              <a:t>：包含但不限于每幢楼施工进度、装修进度、园区布置进度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rgbClr val="A40000"/>
                </a:solidFill>
              </a:rPr>
              <a:t>加装包及现有硬装具体参数</a:t>
            </a:r>
            <a:r>
              <a:rPr lang="zh-CN" altLang="en-US" dirty="0"/>
              <a:t>：包含但不限于品牌、材质、规格详情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rgbClr val="A40000"/>
                </a:solidFill>
              </a:rPr>
              <a:t>接口预留详情：</a:t>
            </a:r>
            <a:r>
              <a:rPr lang="zh-CN" altLang="en-US" dirty="0"/>
              <a:t>插座的具体位置详图、全屋热水管道接口（阳台是否能使用热水）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rgbClr val="A40000"/>
                </a:solidFill>
              </a:rPr>
              <a:t>沟通对接人：</a:t>
            </a:r>
            <a:r>
              <a:rPr lang="zh-CN" altLang="en-US" dirty="0"/>
              <a:t>销售离职后，有统一工作人员对接业主诉求（拒绝只会扯皮的）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6675214-6C00-46F4-BE09-14EB7DAF8F3F}"/>
              </a:ext>
            </a:extLst>
          </p:cNvPr>
          <p:cNvSpPr txBox="1"/>
          <p:nvPr/>
        </p:nvSpPr>
        <p:spPr>
          <a:xfrm>
            <a:off x="669924" y="4525169"/>
            <a:ext cx="10850563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          我们要求开发商安排：</a:t>
            </a:r>
            <a:endParaRPr lang="en-US" altLang="zh-CN" sz="2000" b="1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35D64F8-9809-4B1F-86BA-757499C3900D}"/>
              </a:ext>
            </a:extLst>
          </p:cNvPr>
          <p:cNvCxnSpPr/>
          <p:nvPr/>
        </p:nvCxnSpPr>
        <p:spPr>
          <a:xfrm>
            <a:off x="755650" y="5153819"/>
            <a:ext cx="83915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5276F5B0-A405-4AA5-98DF-28580A0E3C2C}"/>
              </a:ext>
            </a:extLst>
          </p:cNvPr>
          <p:cNvSpPr txBox="1"/>
          <p:nvPr/>
        </p:nvSpPr>
        <p:spPr>
          <a:xfrm>
            <a:off x="1533524" y="5250974"/>
            <a:ext cx="8943976" cy="562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rgbClr val="A40000"/>
                </a:solidFill>
              </a:rPr>
              <a:t>业主开放日</a:t>
            </a:r>
            <a:r>
              <a:rPr lang="zh-CN" altLang="en-US" dirty="0"/>
              <a:t>：以季度为单位，请业主代表及专业工程人士检查项目施工质量</a:t>
            </a:r>
          </a:p>
        </p:txBody>
      </p:sp>
      <p:sp>
        <p:nvSpPr>
          <p:cNvPr id="11" name="starred-as-favourite_17966">
            <a:extLst>
              <a:ext uri="{FF2B5EF4-FFF2-40B4-BE49-F238E27FC236}">
                <a16:creationId xmlns:a16="http://schemas.microsoft.com/office/drawing/2014/main" id="{55953C4F-369D-49C0-8F6D-2C9A56821293}"/>
              </a:ext>
            </a:extLst>
          </p:cNvPr>
          <p:cNvSpPr>
            <a:spLocks noChangeAspect="1"/>
          </p:cNvSpPr>
          <p:nvPr/>
        </p:nvSpPr>
        <p:spPr bwMode="auto">
          <a:xfrm>
            <a:off x="669924" y="1322179"/>
            <a:ext cx="609685" cy="578901"/>
          </a:xfrm>
          <a:custGeom>
            <a:avLst/>
            <a:gdLst>
              <a:gd name="T0" fmla="*/ 1637 w 8576"/>
              <a:gd name="T1" fmla="*/ 8143 h 8143"/>
              <a:gd name="T2" fmla="*/ 2144 w 8576"/>
              <a:gd name="T3" fmla="*/ 5196 h 8143"/>
              <a:gd name="T4" fmla="*/ 0 w 8576"/>
              <a:gd name="T5" fmla="*/ 3110 h 8143"/>
              <a:gd name="T6" fmla="*/ 2963 w 8576"/>
              <a:gd name="T7" fmla="*/ 2681 h 8143"/>
              <a:gd name="T8" fmla="*/ 4287 w 8576"/>
              <a:gd name="T9" fmla="*/ 0 h 8143"/>
              <a:gd name="T10" fmla="*/ 5613 w 8576"/>
              <a:gd name="T11" fmla="*/ 2681 h 8143"/>
              <a:gd name="T12" fmla="*/ 8576 w 8576"/>
              <a:gd name="T13" fmla="*/ 3110 h 8143"/>
              <a:gd name="T14" fmla="*/ 6431 w 8576"/>
              <a:gd name="T15" fmla="*/ 5196 h 8143"/>
              <a:gd name="T16" fmla="*/ 6937 w 8576"/>
              <a:gd name="T17" fmla="*/ 8143 h 8143"/>
              <a:gd name="T18" fmla="*/ 4287 w 8576"/>
              <a:gd name="T19" fmla="*/ 6752 h 8143"/>
              <a:gd name="T20" fmla="*/ 1637 w 8576"/>
              <a:gd name="T21" fmla="*/ 8143 h 8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576" h="8143">
                <a:moveTo>
                  <a:pt x="1637" y="8143"/>
                </a:moveTo>
                <a:lnTo>
                  <a:pt x="2144" y="5196"/>
                </a:lnTo>
                <a:lnTo>
                  <a:pt x="0" y="3110"/>
                </a:lnTo>
                <a:lnTo>
                  <a:pt x="2963" y="2681"/>
                </a:lnTo>
                <a:lnTo>
                  <a:pt x="4287" y="0"/>
                </a:lnTo>
                <a:lnTo>
                  <a:pt x="5613" y="2681"/>
                </a:lnTo>
                <a:lnTo>
                  <a:pt x="8576" y="3110"/>
                </a:lnTo>
                <a:lnTo>
                  <a:pt x="6431" y="5196"/>
                </a:lnTo>
                <a:lnTo>
                  <a:pt x="6937" y="8143"/>
                </a:lnTo>
                <a:lnTo>
                  <a:pt x="4287" y="6752"/>
                </a:lnTo>
                <a:lnTo>
                  <a:pt x="1637" y="81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tarred-as-favourite_17966">
            <a:extLst>
              <a:ext uri="{FF2B5EF4-FFF2-40B4-BE49-F238E27FC236}">
                <a16:creationId xmlns:a16="http://schemas.microsoft.com/office/drawing/2014/main" id="{B992F5F3-BCA0-4237-A786-28CEFDB56891}"/>
              </a:ext>
            </a:extLst>
          </p:cNvPr>
          <p:cNvSpPr>
            <a:spLocks noChangeAspect="1"/>
          </p:cNvSpPr>
          <p:nvPr/>
        </p:nvSpPr>
        <p:spPr bwMode="auto">
          <a:xfrm>
            <a:off x="669924" y="4485273"/>
            <a:ext cx="609685" cy="578901"/>
          </a:xfrm>
          <a:custGeom>
            <a:avLst/>
            <a:gdLst>
              <a:gd name="T0" fmla="*/ 1637 w 8576"/>
              <a:gd name="T1" fmla="*/ 8143 h 8143"/>
              <a:gd name="T2" fmla="*/ 2144 w 8576"/>
              <a:gd name="T3" fmla="*/ 5196 h 8143"/>
              <a:gd name="T4" fmla="*/ 0 w 8576"/>
              <a:gd name="T5" fmla="*/ 3110 h 8143"/>
              <a:gd name="T6" fmla="*/ 2963 w 8576"/>
              <a:gd name="T7" fmla="*/ 2681 h 8143"/>
              <a:gd name="T8" fmla="*/ 4287 w 8576"/>
              <a:gd name="T9" fmla="*/ 0 h 8143"/>
              <a:gd name="T10" fmla="*/ 5613 w 8576"/>
              <a:gd name="T11" fmla="*/ 2681 h 8143"/>
              <a:gd name="T12" fmla="*/ 8576 w 8576"/>
              <a:gd name="T13" fmla="*/ 3110 h 8143"/>
              <a:gd name="T14" fmla="*/ 6431 w 8576"/>
              <a:gd name="T15" fmla="*/ 5196 h 8143"/>
              <a:gd name="T16" fmla="*/ 6937 w 8576"/>
              <a:gd name="T17" fmla="*/ 8143 h 8143"/>
              <a:gd name="T18" fmla="*/ 4287 w 8576"/>
              <a:gd name="T19" fmla="*/ 6752 h 8143"/>
              <a:gd name="T20" fmla="*/ 1637 w 8576"/>
              <a:gd name="T21" fmla="*/ 8143 h 8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576" h="8143">
                <a:moveTo>
                  <a:pt x="1637" y="8143"/>
                </a:moveTo>
                <a:lnTo>
                  <a:pt x="2144" y="5196"/>
                </a:lnTo>
                <a:lnTo>
                  <a:pt x="0" y="3110"/>
                </a:lnTo>
                <a:lnTo>
                  <a:pt x="2963" y="2681"/>
                </a:lnTo>
                <a:lnTo>
                  <a:pt x="4287" y="0"/>
                </a:lnTo>
                <a:lnTo>
                  <a:pt x="5613" y="2681"/>
                </a:lnTo>
                <a:lnTo>
                  <a:pt x="8576" y="3110"/>
                </a:lnTo>
                <a:lnTo>
                  <a:pt x="6431" y="5196"/>
                </a:lnTo>
                <a:lnTo>
                  <a:pt x="6937" y="8143"/>
                </a:lnTo>
                <a:lnTo>
                  <a:pt x="4287" y="6752"/>
                </a:lnTo>
                <a:lnTo>
                  <a:pt x="1637" y="81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83451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1AAC82-8785-4F6F-BEAE-50FC96D0F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江南名府作为</a:t>
            </a:r>
            <a:r>
              <a:rPr lang="en-US" altLang="zh-CN" dirty="0"/>
              <a:t>3W+</a:t>
            </a:r>
            <a:r>
              <a:rPr lang="zh-CN" altLang="en-US" dirty="0"/>
              <a:t>单价新盘，园区设施至少应对标江南之星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CDD7CD4-14FA-4C98-A0D6-0266750CE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95F160-2599-4271-B365-C0A500FF0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4" y="1918912"/>
            <a:ext cx="3181350" cy="162665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0E262F5-FD31-45B5-A88E-BF004EB4D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925" y="3728662"/>
            <a:ext cx="3181350" cy="16947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A8E4115-1682-40B4-9A61-EADD58B97802}"/>
              </a:ext>
            </a:extLst>
          </p:cNvPr>
          <p:cNvSpPr txBox="1"/>
          <p:nvPr/>
        </p:nvSpPr>
        <p:spPr>
          <a:xfrm>
            <a:off x="669925" y="1170413"/>
            <a:ext cx="491031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A40000"/>
                </a:solidFill>
              </a:rPr>
              <a:t>江南之星，滨江集团</a:t>
            </a:r>
            <a:r>
              <a:rPr lang="en-US" altLang="zh-CN" b="1" dirty="0">
                <a:solidFill>
                  <a:srgbClr val="A40000"/>
                </a:solidFill>
              </a:rPr>
              <a:t>2W+</a:t>
            </a:r>
            <a:r>
              <a:rPr lang="zh-CN" altLang="en-US" b="1" dirty="0">
                <a:solidFill>
                  <a:srgbClr val="A40000"/>
                </a:solidFill>
              </a:rPr>
              <a:t>市北盘，</a:t>
            </a:r>
            <a:r>
              <a:rPr lang="en-US" altLang="zh-CN" b="1" dirty="0">
                <a:solidFill>
                  <a:srgbClr val="A40000"/>
                </a:solidFill>
              </a:rPr>
              <a:t>3.2</a:t>
            </a:r>
            <a:r>
              <a:rPr lang="zh-CN" altLang="en-US" b="1" dirty="0">
                <a:solidFill>
                  <a:srgbClr val="A40000"/>
                </a:solidFill>
              </a:rPr>
              <a:t>元物业费</a:t>
            </a:r>
            <a:endParaRPr lang="en-US" altLang="zh-CN" b="1" dirty="0">
              <a:solidFill>
                <a:srgbClr val="A40000"/>
              </a:solidFill>
            </a:endParaRPr>
          </a:p>
          <a:p>
            <a:r>
              <a:rPr lang="zh-CN" altLang="en-US" sz="1600" dirty="0"/>
              <a:t>室内泳池</a:t>
            </a:r>
            <a:r>
              <a:rPr lang="en-US" altLang="zh-CN" sz="1600" dirty="0"/>
              <a:t>+</a:t>
            </a:r>
            <a:r>
              <a:rPr lang="zh-CN" altLang="en-US" sz="1600" dirty="0"/>
              <a:t>健身房</a:t>
            </a:r>
            <a:r>
              <a:rPr lang="en-US" altLang="zh-CN" sz="1600" dirty="0"/>
              <a:t>+</a:t>
            </a:r>
            <a:r>
              <a:rPr lang="zh-CN" altLang="en-US" sz="1600" dirty="0"/>
              <a:t>夜光跑道</a:t>
            </a:r>
            <a:endParaRPr lang="en-US" altLang="zh-CN" sz="1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FD9AFFC-5534-4607-9B8B-15786CE6AD8C}"/>
              </a:ext>
            </a:extLst>
          </p:cNvPr>
          <p:cNvSpPr txBox="1"/>
          <p:nvPr/>
        </p:nvSpPr>
        <p:spPr>
          <a:xfrm>
            <a:off x="6611758" y="1170413"/>
            <a:ext cx="491031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A40000"/>
                </a:solidFill>
              </a:rPr>
              <a:t>江南名府，滨江集团</a:t>
            </a:r>
            <a:r>
              <a:rPr lang="en-US" altLang="zh-CN" b="1" dirty="0">
                <a:solidFill>
                  <a:srgbClr val="A40000"/>
                </a:solidFill>
              </a:rPr>
              <a:t>3W+</a:t>
            </a:r>
            <a:r>
              <a:rPr lang="zh-CN" altLang="en-US" b="1" dirty="0">
                <a:solidFill>
                  <a:srgbClr val="A40000"/>
                </a:solidFill>
              </a:rPr>
              <a:t>市北盘，</a:t>
            </a:r>
            <a:r>
              <a:rPr lang="en-US" altLang="zh-CN" b="1" dirty="0">
                <a:solidFill>
                  <a:srgbClr val="A40000"/>
                </a:solidFill>
              </a:rPr>
              <a:t>3.2</a:t>
            </a:r>
            <a:r>
              <a:rPr lang="zh-CN" altLang="en-US" b="1" dirty="0">
                <a:solidFill>
                  <a:srgbClr val="A40000"/>
                </a:solidFill>
              </a:rPr>
              <a:t>元物业费</a:t>
            </a:r>
            <a:endParaRPr lang="en-US" altLang="zh-CN" b="1" dirty="0">
              <a:solidFill>
                <a:srgbClr val="A40000"/>
              </a:solidFill>
            </a:endParaRPr>
          </a:p>
          <a:p>
            <a:r>
              <a:rPr lang="zh-CN" altLang="en-US" sz="1600" dirty="0">
                <a:solidFill>
                  <a:srgbClr val="A40000"/>
                </a:solidFill>
              </a:rPr>
              <a:t>无室内泳池</a:t>
            </a:r>
            <a:r>
              <a:rPr lang="en-US" altLang="zh-CN" sz="1600" dirty="0">
                <a:solidFill>
                  <a:srgbClr val="A40000"/>
                </a:solidFill>
              </a:rPr>
              <a:t>+</a:t>
            </a:r>
            <a:r>
              <a:rPr lang="zh-CN" altLang="en-US" sz="1600" dirty="0">
                <a:solidFill>
                  <a:srgbClr val="A40000"/>
                </a:solidFill>
              </a:rPr>
              <a:t>无健身房</a:t>
            </a:r>
            <a:r>
              <a:rPr lang="en-US" altLang="zh-CN" sz="1600" dirty="0">
                <a:solidFill>
                  <a:srgbClr val="A40000"/>
                </a:solidFill>
              </a:rPr>
              <a:t>+</a:t>
            </a:r>
            <a:r>
              <a:rPr lang="zh-CN" altLang="en-US" sz="1600" dirty="0">
                <a:solidFill>
                  <a:srgbClr val="A40000"/>
                </a:solidFill>
              </a:rPr>
              <a:t>无夜光跑道</a:t>
            </a:r>
            <a:endParaRPr lang="en-US" altLang="zh-CN" sz="1600" dirty="0">
              <a:solidFill>
                <a:srgbClr val="A4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BE35D3A-BF01-4641-9B64-FBDEC5E4E80A}"/>
              </a:ext>
            </a:extLst>
          </p:cNvPr>
          <p:cNvSpPr txBox="1"/>
          <p:nvPr/>
        </p:nvSpPr>
        <p:spPr>
          <a:xfrm>
            <a:off x="6486524" y="2479628"/>
            <a:ext cx="5033962" cy="87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A40000"/>
                </a:solidFill>
              </a:rPr>
              <a:t>“夜光跑道是想都不要想的，健身房也没有，只有些安置房用的户外运动设施你们爱用不用吧</a:t>
            </a:r>
            <a:r>
              <a:rPr lang="en-US" altLang="zh-CN" dirty="0">
                <a:solidFill>
                  <a:srgbClr val="A40000"/>
                </a:solidFill>
              </a:rPr>
              <a:t>~</a:t>
            </a:r>
            <a:r>
              <a:rPr lang="zh-CN" altLang="en-US" dirty="0">
                <a:solidFill>
                  <a:srgbClr val="A40000"/>
                </a:solidFill>
              </a:rPr>
              <a:t>”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07DC298-F20E-4692-A7F0-19617E020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2830" y="3429000"/>
            <a:ext cx="3181350" cy="194317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0C047F3-CFB1-4931-B8E4-01CE62CC3884}"/>
              </a:ext>
            </a:extLst>
          </p:cNvPr>
          <p:cNvSpPr txBox="1"/>
          <p:nvPr/>
        </p:nvSpPr>
        <p:spPr>
          <a:xfrm>
            <a:off x="669925" y="5820433"/>
            <a:ext cx="10850559" cy="461665"/>
          </a:xfrm>
          <a:prstGeom prst="rect">
            <a:avLst/>
          </a:prstGeom>
          <a:solidFill>
            <a:srgbClr val="A4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差不多的地段、差不多的时间、更高的价格，江南名府为何低人一等？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0D4DA5-699D-42B2-97F9-2253838D9B2D}"/>
              </a:ext>
            </a:extLst>
          </p:cNvPr>
          <p:cNvCxnSpPr>
            <a:stCxn id="2" idx="2"/>
          </p:cNvCxnSpPr>
          <p:nvPr/>
        </p:nvCxnSpPr>
        <p:spPr>
          <a:xfrm flipH="1">
            <a:off x="6095205" y="1028700"/>
            <a:ext cx="1" cy="479173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445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A42C0F-882E-454D-92E1-F7331B01D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江南名府户外吵闹（高铁不利因素），应配置室内健身设施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7D82567-7497-45C4-86CA-141537C8C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511C044-4C1A-4330-B265-7552590A4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5" y="1790700"/>
            <a:ext cx="6400800" cy="35242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161E28F-2834-42BA-A8C5-C98953102D72}"/>
              </a:ext>
            </a:extLst>
          </p:cNvPr>
          <p:cNvSpPr txBox="1"/>
          <p:nvPr/>
        </p:nvSpPr>
        <p:spPr>
          <a:xfrm>
            <a:off x="7277100" y="1790700"/>
            <a:ext cx="3667992" cy="22149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/>
              <a:t>距离不足百米的高铁</a:t>
            </a:r>
            <a:r>
              <a:rPr lang="en-US" altLang="zh-CN" sz="2000" dirty="0"/>
              <a:t>+</a:t>
            </a:r>
            <a:r>
              <a:rPr lang="zh-CN" altLang="en-US" sz="2000" dirty="0"/>
              <a:t>货运铁路</a:t>
            </a:r>
            <a:endParaRPr lang="en-US" altLang="zh-CN" sz="2000" dirty="0"/>
          </a:p>
          <a:p>
            <a:pPr>
              <a:lnSpc>
                <a:spcPct val="200000"/>
              </a:lnSpc>
            </a:pPr>
            <a:r>
              <a:rPr lang="zh-CN" altLang="en-US" sz="3200" dirty="0">
                <a:solidFill>
                  <a:srgbClr val="A40000"/>
                </a:solidFill>
              </a:rPr>
              <a:t>噪音   </a:t>
            </a:r>
            <a:r>
              <a:rPr lang="en-US" altLang="zh-CN" sz="3200" dirty="0">
                <a:solidFill>
                  <a:srgbClr val="A40000"/>
                </a:solidFill>
              </a:rPr>
              <a:t>+   </a:t>
            </a:r>
            <a:r>
              <a:rPr lang="zh-CN" altLang="en-US" sz="3200" dirty="0">
                <a:solidFill>
                  <a:srgbClr val="A40000"/>
                </a:solidFill>
              </a:rPr>
              <a:t>震动</a:t>
            </a:r>
            <a:endParaRPr lang="en-US" altLang="zh-CN" sz="3200" dirty="0">
              <a:solidFill>
                <a:srgbClr val="A40000"/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/>
              <a:t>影响了业主正常的户外运动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646281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4AF9C-AA2E-4CF0-8FDD-1660D0127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其它诉求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6D9FCCE-F22B-445A-BE04-A465801A7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3C4898-C3F1-4D96-8D92-859B0947D5A6}"/>
              </a:ext>
            </a:extLst>
          </p:cNvPr>
          <p:cNvSpPr txBox="1"/>
          <p:nvPr/>
        </p:nvSpPr>
        <p:spPr>
          <a:xfrm>
            <a:off x="669924" y="1743075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负责统计的邻居帮忙加一下</a:t>
            </a:r>
            <a:r>
              <a:rPr lang="en-US" altLang="zh-CN" dirty="0"/>
              <a:t>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232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A6A819F1-33AF-45D7-8BF6-2B0A9769CAD4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0969869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8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A6A819F1-33AF-45D7-8BF6-2B0A9769CA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FF51F16D-1BAD-46EE-A6F4-B8B94C9DF62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1548255-5567-4041-A73C-F09A722C5A4C}"/>
              </a:ext>
            </a:extLst>
          </p:cNvPr>
          <p:cNvSpPr txBox="1"/>
          <p:nvPr/>
        </p:nvSpPr>
        <p:spPr>
          <a:xfrm>
            <a:off x="7026950" y="1444491"/>
            <a:ext cx="4493538" cy="42166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altLang="zh-CN" sz="2800" dirty="0">
                <a:solidFill>
                  <a:schemeClr val="bg1"/>
                </a:solidFill>
              </a:rPr>
              <a:t>300W</a:t>
            </a:r>
            <a:r>
              <a:rPr lang="zh-CN" altLang="en-US" sz="2800" dirty="0">
                <a:solidFill>
                  <a:schemeClr val="bg1"/>
                </a:solidFill>
              </a:rPr>
              <a:t>一套的房子，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250000"/>
              </a:lnSpc>
            </a:pPr>
            <a:r>
              <a:rPr lang="zh-CN" altLang="en-US" sz="2800" dirty="0">
                <a:solidFill>
                  <a:schemeClr val="bg1"/>
                </a:solidFill>
              </a:rPr>
              <a:t>是多数家庭多年的积蓄。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250000"/>
              </a:lnSpc>
            </a:pPr>
            <a:r>
              <a:rPr lang="zh-CN" altLang="en-US" sz="2800" dirty="0">
                <a:solidFill>
                  <a:schemeClr val="bg1"/>
                </a:solidFill>
              </a:rPr>
              <a:t>我们因滨江品牌倾囊而出，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250000"/>
              </a:lnSpc>
            </a:pPr>
            <a:r>
              <a:rPr lang="zh-CN" altLang="en-US" sz="2800" dirty="0">
                <a:solidFill>
                  <a:schemeClr val="bg1"/>
                </a:solidFill>
              </a:rPr>
              <a:t>希望滨江不要让业主寒心！</a:t>
            </a:r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d8ca6716-5516-4c68-b647-5d33bfc9e78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BC3447"/>
      </a:accent1>
      <a:accent2>
        <a:srgbClr val="0C0C09"/>
      </a:accent2>
      <a:accent3>
        <a:srgbClr val="969591"/>
      </a:accent3>
      <a:accent4>
        <a:srgbClr val="282724"/>
      </a:accent4>
      <a:accent5>
        <a:srgbClr val="CCCBC7"/>
      </a:accent5>
      <a:accent6>
        <a:srgbClr val="20211C"/>
      </a:accent6>
      <a:hlink>
        <a:srgbClr val="BC3447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BC3447"/>
    </a:accent1>
    <a:accent2>
      <a:srgbClr val="0C0C09"/>
    </a:accent2>
    <a:accent3>
      <a:srgbClr val="969591"/>
    </a:accent3>
    <a:accent4>
      <a:srgbClr val="282724"/>
    </a:accent4>
    <a:accent5>
      <a:srgbClr val="CCCBC7"/>
    </a:accent5>
    <a:accent6>
      <a:srgbClr val="20211C"/>
    </a:accent6>
    <a:hlink>
      <a:srgbClr val="BC344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BC3447"/>
    </a:accent1>
    <a:accent2>
      <a:srgbClr val="0C0C09"/>
    </a:accent2>
    <a:accent3>
      <a:srgbClr val="969591"/>
    </a:accent3>
    <a:accent4>
      <a:srgbClr val="282724"/>
    </a:accent4>
    <a:accent5>
      <a:srgbClr val="CCCBC7"/>
    </a:accent5>
    <a:accent6>
      <a:srgbClr val="20211C"/>
    </a:accent6>
    <a:hlink>
      <a:srgbClr val="BC344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77</TotalTime>
  <Words>450</Words>
  <Application>Microsoft Office PowerPoint</Application>
  <PresentationFormat>宽屏</PresentationFormat>
  <Paragraphs>47</Paragraphs>
  <Slides>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宋体</vt:lpstr>
      <vt:lpstr>微软雅黑</vt:lpstr>
      <vt:lpstr>Arial</vt:lpstr>
      <vt:lpstr>Calibri</vt:lpstr>
      <vt:lpstr>Impact</vt:lpstr>
      <vt:lpstr>Wingdings</vt:lpstr>
      <vt:lpstr>主题5</vt:lpstr>
      <vt:lpstr>think-cell Slide</vt:lpstr>
      <vt:lpstr>滨江·江南名府  业主诉求沟通</vt:lpstr>
      <vt:lpstr>前情：一纸通知，引起疑惑</vt:lpstr>
      <vt:lpstr>前情：1/9幢业主被加配的新风吸引而来，但合同迟迟不见踪影</vt:lpstr>
      <vt:lpstr>江南名府业主作为百万级别商品消费者，应享有知情权</vt:lpstr>
      <vt:lpstr>江南名府作为3W+单价新盘，园区设施至少应对标江南之星</vt:lpstr>
      <vt:lpstr>江南名府户外吵闹（高铁不利因素），应配置室内健身设施</vt:lpstr>
      <vt:lpstr>其它诉求</vt:lpstr>
      <vt:lpstr>PowerPoint 演示文稿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莫 莫</cp:lastModifiedBy>
  <cp:revision>28</cp:revision>
  <cp:lastPrinted>2018-11-04T16:00:00Z</cp:lastPrinted>
  <dcterms:created xsi:type="dcterms:W3CDTF">2018-11-04T16:00:00Z</dcterms:created>
  <dcterms:modified xsi:type="dcterms:W3CDTF">2018-11-30T09:17:27Z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